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0" r:id="rId9"/>
    <p:sldId id="261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776" y="275"/>
      </p:cViewPr>
      <p:guideLst>
        <p:guide orient="horz" pos="244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72838-DFB4-4CE5-9ADA-4DFF4B893783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277877-A26F-4095-9FE1-08DDF23C3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647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277877-A26F-4095-9FE1-08DDF23C36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71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5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5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9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917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420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118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537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207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96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8009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1828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5/25/2024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18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462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98FF2C-9A31-0318-D082-0FADEC0FE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15736" y="640081"/>
            <a:ext cx="5916145" cy="3812102"/>
          </a:xfrm>
        </p:spPr>
        <p:txBody>
          <a:bodyPr anchor="b">
            <a:normAutofit/>
          </a:bodyPr>
          <a:lstStyle/>
          <a:p>
            <a:pPr algn="l"/>
            <a:r>
              <a:rPr lang="en-US" sz="7500" dirty="0">
                <a:solidFill>
                  <a:schemeClr val="bg1"/>
                </a:solidFill>
              </a:rPr>
              <a:t>OOP Mini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72A5B6-2E01-1C48-CFB5-76EEAE46A1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5735" y="4646030"/>
            <a:ext cx="5916145" cy="134486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+mj-lt"/>
              </a:rPr>
              <a:t>Topic: 6.Ô </a:t>
            </a:r>
            <a:r>
              <a:rPr lang="en-US" dirty="0" err="1">
                <a:latin typeface="+mj-lt"/>
              </a:rPr>
              <a:t>Ăn</a:t>
            </a:r>
            <a:r>
              <a:rPr lang="en-US" dirty="0">
                <a:latin typeface="+mj-lt"/>
              </a:rPr>
              <a:t> Quan</a:t>
            </a:r>
          </a:p>
          <a:p>
            <a:pPr algn="l"/>
            <a:r>
              <a:rPr lang="en-US" dirty="0">
                <a:latin typeface="+mj-lt"/>
              </a:rPr>
              <a:t>Group: 16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16857-5D5E-9DBA-2B38-8AE246CCE2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368" r="19300" b="-1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74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5DC2709-ED03-685A-0C7F-28381639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71991" y="-610242"/>
            <a:ext cx="12771991" cy="7674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V. OOP Technique explanation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D9CDF-BDF0-4D11-B632-C04D62EBDB9B}"/>
              </a:ext>
            </a:extLst>
          </p:cNvPr>
          <p:cNvSpPr txBox="1"/>
          <p:nvPr/>
        </p:nvSpPr>
        <p:spPr>
          <a:xfrm>
            <a:off x="745671" y="1699908"/>
            <a:ext cx="104448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IV. Polymorphism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C4DBFE-52AE-F736-F9AC-AD34CDF0B276}"/>
              </a:ext>
            </a:extLst>
          </p:cNvPr>
          <p:cNvSpPr/>
          <p:nvPr/>
        </p:nvSpPr>
        <p:spPr>
          <a:xfrm>
            <a:off x="-98047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A4D21-15D4-1AE8-154F-C5225042B619}"/>
              </a:ext>
            </a:extLst>
          </p:cNvPr>
          <p:cNvSpPr/>
          <p:nvPr/>
        </p:nvSpPr>
        <p:spPr>
          <a:xfrm>
            <a:off x="-5009012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E50606-9DF3-E2EC-6D98-75BE7DF106A7}"/>
              </a:ext>
            </a:extLst>
          </p:cNvPr>
          <p:cNvSpPr txBox="1"/>
          <p:nvPr/>
        </p:nvSpPr>
        <p:spPr>
          <a:xfrm>
            <a:off x="1001486" y="4544898"/>
            <a:ext cx="1132275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/>
              <a:t>-    Runtime polymorphism: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MyPanel</a:t>
            </a:r>
            <a:r>
              <a:rPr lang="en-US" sz="2300" dirty="0"/>
              <a:t> override the existing method </a:t>
            </a:r>
            <a:r>
              <a:rPr lang="en-US" sz="2300" dirty="0" err="1"/>
              <a:t>paintComponent</a:t>
            </a:r>
            <a:r>
              <a:rPr lang="en-US" sz="2300" dirty="0"/>
              <a:t> in its parent class, </a:t>
            </a:r>
            <a:r>
              <a:rPr lang="en-US" sz="2300" dirty="0" err="1"/>
              <a:t>JPanel</a:t>
            </a:r>
            <a:r>
              <a:rPr lang="en-US" sz="2300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3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FDFF16-C311-6443-AC3E-3A4BE6605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622" y="5723738"/>
            <a:ext cx="12192000" cy="8497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8981D0-5274-BAD2-23B8-37AE5F5B2280}"/>
              </a:ext>
            </a:extLst>
          </p:cNvPr>
          <p:cNvSpPr txBox="1"/>
          <p:nvPr/>
        </p:nvSpPr>
        <p:spPr>
          <a:xfrm>
            <a:off x="1001486" y="2144917"/>
            <a:ext cx="11056513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300" dirty="0"/>
              <a:t>Compile–Time polymorphism: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MyPanel</a:t>
            </a:r>
            <a:r>
              <a:rPr lang="en-US" sz="2300" dirty="0"/>
              <a:t> utilizes multiple constructors for different sets of parameters required.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AF4778-5E52-019C-DE7B-BD51051D6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62279"/>
            <a:ext cx="12192000" cy="103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337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5DC2709-ED03-685A-0C7F-28381639F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771991" y="-610242"/>
            <a:ext cx="12771991" cy="7674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VI. Project Demo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C4DBFE-52AE-F736-F9AC-AD34CDF0B276}"/>
              </a:ext>
            </a:extLst>
          </p:cNvPr>
          <p:cNvSpPr/>
          <p:nvPr/>
        </p:nvSpPr>
        <p:spPr>
          <a:xfrm>
            <a:off x="-98047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A4D21-15D4-1AE8-154F-C5225042B619}"/>
              </a:ext>
            </a:extLst>
          </p:cNvPr>
          <p:cNvSpPr/>
          <p:nvPr/>
        </p:nvSpPr>
        <p:spPr>
          <a:xfrm>
            <a:off x="-5009012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OOP-BTL-Demo">
            <a:hlinkClick r:id="" action="ppaction://media"/>
            <a:extLst>
              <a:ext uri="{FF2B5EF4-FFF2-40B4-BE49-F238E27FC236}">
                <a16:creationId xmlns:a16="http://schemas.microsoft.com/office/drawing/2014/main" id="{82A33C65-A153-D0A7-2398-4DC8385D3E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4022" y="1403008"/>
            <a:ext cx="9843931" cy="533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7185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13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53272-716A-576F-721A-43C246BEFE4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17500"/>
            <a:ext cx="10267950" cy="1701800"/>
          </a:xfrm>
        </p:spPr>
        <p:txBody>
          <a:bodyPr/>
          <a:lstStyle/>
          <a:p>
            <a:pPr algn="ctr"/>
            <a:r>
              <a:rPr lang="en-US" dirty="0"/>
              <a:t>Content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7B97CF-5348-0E4C-83AA-05130AB71F06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669E11-FD09-1565-6FBE-7F5781A73A88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CONTENT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F97C47-5D08-CE1B-3912-CEB93C8ADF6D}"/>
              </a:ext>
            </a:extLst>
          </p:cNvPr>
          <p:cNvSpPr txBox="1"/>
          <p:nvPr/>
        </p:nvSpPr>
        <p:spPr>
          <a:xfrm>
            <a:off x="905256" y="1861309"/>
            <a:ext cx="10753344" cy="4162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Member and Assignment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Problem Statement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Use case diagram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Class diagram 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OOP Technique explanation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Project Demo</a:t>
            </a:r>
          </a:p>
        </p:txBody>
      </p:sp>
    </p:spTree>
    <p:extLst>
      <p:ext uri="{BB962C8B-B14F-4D97-AF65-F5344CB8AC3E}">
        <p14:creationId xmlns:p14="http://schemas.microsoft.com/office/powerpoint/2010/main" val="2953380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I. Member and Assignment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74ACF-2E2C-0798-B7B9-3E1A0526EDBD}"/>
              </a:ext>
            </a:extLst>
          </p:cNvPr>
          <p:cNvSpPr txBox="1"/>
          <p:nvPr/>
        </p:nvSpPr>
        <p:spPr>
          <a:xfrm>
            <a:off x="841248" y="2011680"/>
            <a:ext cx="11219688" cy="4612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3000" dirty="0"/>
              <a:t>Dinh Ngoc Lap Thanh – 20226000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Design detail Class Diagram and Use case Diagram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Write project Report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Responsible for all project source code</a:t>
            </a:r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C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Exception in thread "main" </a:t>
            </a:r>
            <a:r>
              <a:rPr lang="en-US" sz="1200" dirty="0" err="1">
                <a:solidFill>
                  <a:srgbClr val="C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java.lang.</a:t>
            </a:r>
            <a:r>
              <a:rPr lang="en-US" sz="1200" u="sng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ArrayIndexOutOfBoundsException</a:t>
            </a:r>
            <a:r>
              <a:rPr lang="en-US" sz="1200" dirty="0">
                <a:solidFill>
                  <a:srgbClr val="C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Index 1 out of bounds for length 1</a:t>
            </a:r>
            <a:endParaRPr lang="en-US" sz="1000" dirty="0">
              <a:solidFill>
                <a:srgbClr val="C0000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785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II. Problem Statement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363843-2701-CFA9-A842-FDB6D0355F8B}"/>
              </a:ext>
            </a:extLst>
          </p:cNvPr>
          <p:cNvSpPr txBox="1"/>
          <p:nvPr/>
        </p:nvSpPr>
        <p:spPr>
          <a:xfrm>
            <a:off x="902208" y="2025908"/>
            <a:ext cx="1038758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Design a functioning game with main screen that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Start: start the game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Exit: exit the program with confirmation from user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Help: display game guideline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In the game screen: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A game board with 10 square tiles holding 5 “dan” each and 2 semi circles holding 1 “</a:t>
            </a:r>
            <a:r>
              <a:rPr lang="en-US" sz="2300" dirty="0" err="1"/>
              <a:t>quan</a:t>
            </a:r>
            <a:r>
              <a:rPr lang="en-US" sz="2300" dirty="0"/>
              <a:t>” each.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Each turn must signify which player’s turn it is.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Players can select square and direction to spread gems. If condition meet, he/she will collect the gems in the consecutive squares according to the game’s instruction.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A notification of the winner when the end game condition is met.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910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8E8FFD-E04D-25B1-65AC-FC699E2E0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540" y="1516129"/>
            <a:ext cx="5469664" cy="328655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III. Use case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46CE34-4E12-E1BC-3D52-639A2730A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201" y="1490250"/>
            <a:ext cx="7376031" cy="513823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979309C-A913-8165-DFAE-BA9DB149D952}"/>
              </a:ext>
            </a:extLst>
          </p:cNvPr>
          <p:cNvSpPr/>
          <p:nvPr/>
        </p:nvSpPr>
        <p:spPr>
          <a:xfrm>
            <a:off x="9857232" y="1330977"/>
            <a:ext cx="50800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452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66BA9B-1441-2D18-1CA8-85B2C58AF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809" y="1324081"/>
            <a:ext cx="8827879" cy="530440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IV. Class diagram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9152905-CC96-CD2E-D30D-C0C0C65B823D}"/>
              </a:ext>
            </a:extLst>
          </p:cNvPr>
          <p:cNvSpPr/>
          <p:nvPr/>
        </p:nvSpPr>
        <p:spPr>
          <a:xfrm>
            <a:off x="12192000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FFDDF1-9915-FD62-D281-B9C75C96ADF4}"/>
              </a:ext>
            </a:extLst>
          </p:cNvPr>
          <p:cNvSpPr/>
          <p:nvPr/>
        </p:nvSpPr>
        <p:spPr>
          <a:xfrm>
            <a:off x="17094200" y="1320800"/>
            <a:ext cx="50800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7A2669-6B9D-B14B-260A-C2C7132A8693}"/>
              </a:ext>
            </a:extLst>
          </p:cNvPr>
          <p:cNvSpPr/>
          <p:nvPr/>
        </p:nvSpPr>
        <p:spPr>
          <a:xfrm>
            <a:off x="-3834998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C296EE-1EF5-31A3-AE14-478D2FCD88F2}"/>
              </a:ext>
            </a:extLst>
          </p:cNvPr>
          <p:cNvSpPr/>
          <p:nvPr/>
        </p:nvSpPr>
        <p:spPr>
          <a:xfrm>
            <a:off x="20929198" y="1320800"/>
            <a:ext cx="50800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F57232-F704-67D1-9165-685073E5B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7334" y="1430867"/>
            <a:ext cx="7376031" cy="513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4074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5DC2709-ED03-685A-0C7F-28381639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71991" y="-816304"/>
            <a:ext cx="12771991" cy="7674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V. OOP Technique explanation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D9CDF-BDF0-4D11-B632-C04D62EBDB9B}"/>
              </a:ext>
            </a:extLst>
          </p:cNvPr>
          <p:cNvSpPr txBox="1"/>
          <p:nvPr/>
        </p:nvSpPr>
        <p:spPr>
          <a:xfrm>
            <a:off x="745671" y="1733548"/>
            <a:ext cx="104448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AutoNum type="romanUcPeriod"/>
            </a:pPr>
            <a:r>
              <a:rPr lang="en-US" sz="3000" dirty="0"/>
              <a:t>Abstraction and Encapsulation</a:t>
            </a:r>
            <a:endParaRPr lang="en-US" sz="23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02210DA-44F1-B524-149D-68EE2CCE0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159" y="2905762"/>
            <a:ext cx="8855529" cy="385074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9C4DBFE-52AE-F736-F9AC-AD34CDF0B276}"/>
              </a:ext>
            </a:extLst>
          </p:cNvPr>
          <p:cNvSpPr/>
          <p:nvPr/>
        </p:nvSpPr>
        <p:spPr>
          <a:xfrm>
            <a:off x="-98047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A4D21-15D4-1AE8-154F-C5225042B619}"/>
              </a:ext>
            </a:extLst>
          </p:cNvPr>
          <p:cNvSpPr/>
          <p:nvPr/>
        </p:nvSpPr>
        <p:spPr>
          <a:xfrm>
            <a:off x="-5009012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4D6FCD-08BB-5EEA-B76B-8D07881809EA}"/>
              </a:ext>
            </a:extLst>
          </p:cNvPr>
          <p:cNvSpPr txBox="1"/>
          <p:nvPr/>
        </p:nvSpPr>
        <p:spPr>
          <a:xfrm>
            <a:off x="1073002" y="2123213"/>
            <a:ext cx="11322756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/>
              <a:t>To prevent unwanted data access, we utilize encapsulation to return and modify data only when called.</a:t>
            </a:r>
          </a:p>
          <a:p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2420522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5DC2709-ED03-685A-0C7F-28381639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21253" y="-636000"/>
            <a:ext cx="12771991" cy="7674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V. OOP Technique explanation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D9CDF-BDF0-4D11-B632-C04D62EBDB9B}"/>
              </a:ext>
            </a:extLst>
          </p:cNvPr>
          <p:cNvSpPr txBox="1"/>
          <p:nvPr/>
        </p:nvSpPr>
        <p:spPr>
          <a:xfrm>
            <a:off x="745671" y="1733548"/>
            <a:ext cx="10444843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II. Aggregation and Inheritance</a:t>
            </a:r>
          </a:p>
          <a:p>
            <a:endParaRPr lang="en-US" sz="23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C4DBFE-52AE-F736-F9AC-AD34CDF0B276}"/>
              </a:ext>
            </a:extLst>
          </p:cNvPr>
          <p:cNvSpPr/>
          <p:nvPr/>
        </p:nvSpPr>
        <p:spPr>
          <a:xfrm>
            <a:off x="-98047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A4D21-15D4-1AE8-154F-C5225042B619}"/>
              </a:ext>
            </a:extLst>
          </p:cNvPr>
          <p:cNvSpPr/>
          <p:nvPr/>
        </p:nvSpPr>
        <p:spPr>
          <a:xfrm>
            <a:off x="-49025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4D6FCD-08BB-5EEA-B76B-8D07881809EA}"/>
              </a:ext>
            </a:extLst>
          </p:cNvPr>
          <p:cNvSpPr txBox="1"/>
          <p:nvPr/>
        </p:nvSpPr>
        <p:spPr>
          <a:xfrm>
            <a:off x="1001486" y="2187518"/>
            <a:ext cx="11322756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MainFrame</a:t>
            </a:r>
            <a:r>
              <a:rPr lang="en-US" sz="2300" dirty="0"/>
              <a:t>, </a:t>
            </a:r>
            <a:r>
              <a:rPr lang="en-US" sz="2300" dirty="0" err="1"/>
              <a:t>GameFrame</a:t>
            </a:r>
            <a:r>
              <a:rPr lang="en-US" sz="2300" dirty="0"/>
              <a:t> inherit from class </a:t>
            </a:r>
            <a:r>
              <a:rPr lang="en-US" sz="2300" dirty="0" err="1"/>
              <a:t>JFrame</a:t>
            </a:r>
            <a:r>
              <a:rPr lang="en-US" sz="23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MyPanel</a:t>
            </a:r>
            <a:r>
              <a:rPr lang="en-US" sz="2300" dirty="0"/>
              <a:t> inherits from class </a:t>
            </a:r>
            <a:r>
              <a:rPr lang="en-US" sz="2300" dirty="0" err="1"/>
              <a:t>JPanel</a:t>
            </a:r>
            <a:r>
              <a:rPr lang="en-US" sz="2300" dirty="0"/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 dirty="0"/>
              <a:t>Create a modifiable new class that still have the property of its parent.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749B40-9746-C5E9-00CA-DD16B556D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70300"/>
            <a:ext cx="12192000" cy="4506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527F4E-D341-AAED-8C5D-1D316D50C1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07790"/>
            <a:ext cx="12192000" cy="4807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84C120-F915-80C3-3F9E-CBAB666C30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749756"/>
            <a:ext cx="12192000" cy="46734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DA977D-356B-6155-7F01-F05AD3F731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166053"/>
            <a:ext cx="12192000" cy="4417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2777A5-54CF-DD04-A541-207AE62CDE07}"/>
              </a:ext>
            </a:extLst>
          </p:cNvPr>
          <p:cNvSpPr txBox="1"/>
          <p:nvPr/>
        </p:nvSpPr>
        <p:spPr>
          <a:xfrm>
            <a:off x="1001172" y="5260127"/>
            <a:ext cx="10795876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GameFrame</a:t>
            </a:r>
            <a:r>
              <a:rPr lang="en-US" sz="2300" dirty="0"/>
              <a:t> also use objects of class </a:t>
            </a:r>
            <a:r>
              <a:rPr lang="en-US" sz="2300" dirty="0" err="1"/>
              <a:t>MyPanel</a:t>
            </a:r>
            <a:r>
              <a:rPr lang="en-US" sz="2300" dirty="0"/>
              <a:t> as its member to initialize the gameboard.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606412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5DC2709-ED03-685A-0C7F-28381639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71991" y="-610242"/>
            <a:ext cx="12771991" cy="7674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V. OOP Technique explanation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D9CDF-BDF0-4D11-B632-C04D62EBDB9B}"/>
              </a:ext>
            </a:extLst>
          </p:cNvPr>
          <p:cNvSpPr txBox="1"/>
          <p:nvPr/>
        </p:nvSpPr>
        <p:spPr>
          <a:xfrm>
            <a:off x="745671" y="1733548"/>
            <a:ext cx="10444843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III. Abstract class and Interface</a:t>
            </a:r>
          </a:p>
          <a:p>
            <a:endParaRPr lang="en-US" sz="23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C4DBFE-52AE-F736-F9AC-AD34CDF0B276}"/>
              </a:ext>
            </a:extLst>
          </p:cNvPr>
          <p:cNvSpPr/>
          <p:nvPr/>
        </p:nvSpPr>
        <p:spPr>
          <a:xfrm>
            <a:off x="-98047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A4D21-15D4-1AE8-154F-C5225042B619}"/>
              </a:ext>
            </a:extLst>
          </p:cNvPr>
          <p:cNvSpPr/>
          <p:nvPr/>
        </p:nvSpPr>
        <p:spPr>
          <a:xfrm>
            <a:off x="-5009012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E50606-9DF3-E2EC-6D98-75BE7DF106A7}"/>
              </a:ext>
            </a:extLst>
          </p:cNvPr>
          <p:cNvSpPr txBox="1"/>
          <p:nvPr/>
        </p:nvSpPr>
        <p:spPr>
          <a:xfrm>
            <a:off x="1001486" y="2187518"/>
            <a:ext cx="1132275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MainFrame</a:t>
            </a:r>
            <a:r>
              <a:rPr lang="en-US" sz="2300" dirty="0"/>
              <a:t> implement interface ActionListener and override its method.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GameFrame</a:t>
            </a:r>
            <a:r>
              <a:rPr lang="en-US" sz="2300" dirty="0"/>
              <a:t> implement interface </a:t>
            </a:r>
            <a:r>
              <a:rPr lang="en-US" sz="2300" dirty="0" err="1"/>
              <a:t>MouseListener</a:t>
            </a:r>
            <a:r>
              <a:rPr lang="en-US" sz="2300" dirty="0"/>
              <a:t> and override its methods.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MyPanel</a:t>
            </a:r>
            <a:r>
              <a:rPr lang="en-US" sz="2300" dirty="0"/>
              <a:t> also override the existing method </a:t>
            </a:r>
            <a:r>
              <a:rPr lang="en-US" sz="2300" dirty="0" err="1"/>
              <a:t>paintComponent</a:t>
            </a:r>
            <a:r>
              <a:rPr lang="en-US" sz="2300" dirty="0"/>
              <a:t> in its parent class, </a:t>
            </a:r>
            <a:r>
              <a:rPr lang="en-US" sz="2300" dirty="0" err="1"/>
              <a:t>JPanel</a:t>
            </a:r>
            <a:endParaRPr lang="en-US" sz="2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FDFF16-C311-6443-AC3E-3A4BE6605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511" y="3791639"/>
            <a:ext cx="12192000" cy="84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7550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JuxtaposeVTI">
  <a:themeElements>
    <a:clrScheme name="AnalogousFromLightSeedRightStep">
      <a:dk1>
        <a:srgbClr val="000000"/>
      </a:dk1>
      <a:lt1>
        <a:srgbClr val="FFFFFF"/>
      </a:lt1>
      <a:dk2>
        <a:srgbClr val="223920"/>
      </a:dk2>
      <a:lt2>
        <a:srgbClr val="E2E4E8"/>
      </a:lt2>
      <a:accent1>
        <a:srgbClr val="C79C36"/>
      </a:accent1>
      <a:accent2>
        <a:srgbClr val="9BA83B"/>
      </a:accent2>
      <a:accent3>
        <a:srgbClr val="78B147"/>
      </a:accent3>
      <a:accent4>
        <a:srgbClr val="3BB734"/>
      </a:accent4>
      <a:accent5>
        <a:srgbClr val="37B766"/>
      </a:accent5>
      <a:accent6>
        <a:srgbClr val="3DB49A"/>
      </a:accent6>
      <a:hlink>
        <a:srgbClr val="697EAE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198DC525AB0C498E66E801E0990E33" ma:contentTypeVersion="14" ma:contentTypeDescription="Create a new document." ma:contentTypeScope="" ma:versionID="4703498044eef5d6551cb2e9c9f99725">
  <xsd:schema xmlns:xsd="http://www.w3.org/2001/XMLSchema" xmlns:xs="http://www.w3.org/2001/XMLSchema" xmlns:p="http://schemas.microsoft.com/office/2006/metadata/properties" xmlns:ns3="734ad12e-f028-4e8d-9eec-fc3955d1bf94" xmlns:ns4="2a660bb1-2241-48a6-aaaa-4d835ea00b2f" targetNamespace="http://schemas.microsoft.com/office/2006/metadata/properties" ma:root="true" ma:fieldsID="843e454fc135a582152f743ee892ed00" ns3:_="" ns4:_="">
    <xsd:import namespace="734ad12e-f028-4e8d-9eec-fc3955d1bf94"/>
    <xsd:import namespace="2a660bb1-2241-48a6-aaaa-4d835ea00b2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4ad12e-f028-4e8d-9eec-fc3955d1bf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1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660bb1-2241-48a6-aaaa-4d835ea00b2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34ad12e-f028-4e8d-9eec-fc3955d1bf94" xsi:nil="true"/>
  </documentManagement>
</p:properties>
</file>

<file path=customXml/itemProps1.xml><?xml version="1.0" encoding="utf-8"?>
<ds:datastoreItem xmlns:ds="http://schemas.openxmlformats.org/officeDocument/2006/customXml" ds:itemID="{80029A3D-8BAE-4748-9FB5-2CA8C18FE3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4ad12e-f028-4e8d-9eec-fc3955d1bf94"/>
    <ds:schemaRef ds:uri="2a660bb1-2241-48a6-aaaa-4d835ea00b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E95FC0E-A649-4CBC-A847-B647760ED21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85FACF-F3CF-455B-920B-6C70C4F952CA}">
  <ds:schemaRefs>
    <ds:schemaRef ds:uri="2a660bb1-2241-48a6-aaaa-4d835ea00b2f"/>
    <ds:schemaRef ds:uri="http://schemas.microsoft.com/office/infopath/2007/PartnerControls"/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734ad12e-f028-4e8d-9eec-fc3955d1bf94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385</Words>
  <Application>Microsoft Office PowerPoint</Application>
  <PresentationFormat>Widescreen</PresentationFormat>
  <Paragraphs>59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Franklin Gothic Demi Cond</vt:lpstr>
      <vt:lpstr>Franklin Gothic Medium</vt:lpstr>
      <vt:lpstr>JetBrains Mono</vt:lpstr>
      <vt:lpstr>Wingdings</vt:lpstr>
      <vt:lpstr>JuxtaposeVTI</vt:lpstr>
      <vt:lpstr>OOP Mini Project Presentation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Mini Project Presentation</dc:title>
  <dc:creator>Dinh Ngoc Lap Thanh 20226000</dc:creator>
  <cp:lastModifiedBy>Dinh Ngoc Lap Thanh 20226000</cp:lastModifiedBy>
  <cp:revision>35</cp:revision>
  <dcterms:created xsi:type="dcterms:W3CDTF">2024-05-23T12:48:46Z</dcterms:created>
  <dcterms:modified xsi:type="dcterms:W3CDTF">2024-05-25T08:42:26Z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0x010100FC198DC525AB0C498E66E801E0990E33</vt:lpwstr>
  </property>
</Properties>
</file>

<file path=docProps/thumbnail.jpeg>
</file>